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7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C4EE-76C3-4E4C-AA72-9061EA35C63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7E03-00F6-4338-9533-9CFB60895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C5F2-EB09-432D-B096-4F9FF46CB738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E44F-D19D-402A-9AB4-A9E633D59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1B3B-C3AE-41C3-9B9E-3A785338F3F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F9FB-703C-4238-AFB1-7E4B1F1EF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C7B1-5759-4153-A43B-37810F604203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F9D9-D3DB-4F3D-B637-ED37DA3C2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6332-8721-40A9-9933-CE82F2ED937D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CDD9-8643-4EAE-9E47-E8B496EC6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0C25-0368-4AF3-AA5D-91D2F4C46DF1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D69A-885B-4DD0-8B8B-3C5942BD9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8BAA-1983-4A9A-81A3-5E56192F80B2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0B6E-ADF9-4C17-BED3-8A3FFE52C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B4B6-E22C-44FE-A9FC-2B44CEABE80F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A60F-2FF4-474F-BF79-BA3FBD6EC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1A52-E941-4C56-994E-0796D6DBD88A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D930-E11A-45A5-A466-C371E39CC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B414-98CA-4037-A429-506409D64969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0A5FD-ECD3-4AB1-B245-B3D8C44AD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529E-3FCF-434D-9A56-C5C0C3E4E024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29C-7AD6-4A61-AB6D-5A0943CCC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B139C-34AE-497C-86F9-D92E825EA765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143F8-98F1-4AD3-B5CC-135744077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5720" y="2143116"/>
            <a:ext cx="6858048" cy="20717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логико-математических представлений у детей дошкольного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15074" y="4572008"/>
            <a:ext cx="26288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Окулова Л.А.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 дошкольное  образовательное  учреждение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89  комбинированного вида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города Тюмени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3071802" y="5857892"/>
            <a:ext cx="2628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Тюмень,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400948" cy="10826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пространственных представлений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aam.ru/upload/blogs/5984e10159e8dc58cf947e859ce62440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286016" cy="2163112"/>
          </a:xfrm>
          <a:prstGeom prst="rect">
            <a:avLst/>
          </a:prstGeom>
          <a:noFill/>
        </p:spPr>
      </p:pic>
      <p:pic>
        <p:nvPicPr>
          <p:cNvPr id="5" name="Picture 4" descr="http://cs623429.vk.me/v623429864/1e09b/gyCJUgsUJdA.jpg"/>
          <p:cNvPicPr>
            <a:picLocks noChangeAspect="1" noChangeArrowheads="1"/>
          </p:cNvPicPr>
          <p:nvPr/>
        </p:nvPicPr>
        <p:blipFill>
          <a:blip r:embed="rId3" cstate="print"/>
          <a:srcRect t="65763"/>
          <a:stretch>
            <a:fillRect/>
          </a:stretch>
        </p:blipFill>
        <p:spPr bwMode="auto">
          <a:xfrm>
            <a:off x="5072066" y="4429132"/>
            <a:ext cx="3071834" cy="1487653"/>
          </a:xfrm>
          <a:prstGeom prst="rect">
            <a:avLst/>
          </a:prstGeom>
          <a:noFill/>
        </p:spPr>
      </p:pic>
      <p:pic>
        <p:nvPicPr>
          <p:cNvPr id="6" name="Picture 10" descr="http://img0.liveinternet.ru/images/attach/c/7/95/989/95989378_4979214_004.jpg"/>
          <p:cNvPicPr>
            <a:picLocks noChangeAspect="1" noChangeArrowheads="1"/>
          </p:cNvPicPr>
          <p:nvPr/>
        </p:nvPicPr>
        <p:blipFill>
          <a:blip r:embed="rId4" cstate="print"/>
          <a:srcRect t="52572" b="5270"/>
          <a:stretch>
            <a:fillRect/>
          </a:stretch>
        </p:blipFill>
        <p:spPr bwMode="auto">
          <a:xfrm>
            <a:off x="785786" y="4214818"/>
            <a:ext cx="3059103" cy="1824846"/>
          </a:xfrm>
          <a:prstGeom prst="rect">
            <a:avLst/>
          </a:prstGeom>
          <a:noFill/>
        </p:spPr>
      </p:pic>
      <p:pic>
        <p:nvPicPr>
          <p:cNvPr id="7" name="Picture 12" descr="http://www.maam.ru/upload/blogs/b9c3c1c332a512280a480004f70406b1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14488"/>
            <a:ext cx="1786189" cy="2384244"/>
          </a:xfrm>
          <a:prstGeom prst="rect">
            <a:avLst/>
          </a:prstGeom>
          <a:noFill/>
        </p:spPr>
      </p:pic>
      <p:sp>
        <p:nvSpPr>
          <p:cNvPr id="23554" name="AutoShape 2" descr="Картинки по запросу радуга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://toys-perm.ru/img/512-313.jpg"/>
          <p:cNvPicPr>
            <a:picLocks noChangeAspect="1" noChangeArrowheads="1"/>
          </p:cNvPicPr>
          <p:nvPr/>
        </p:nvPicPr>
        <p:blipFill>
          <a:blip r:embed="rId6" cstate="print"/>
          <a:srcRect l="12162" t="4054" r="13513" b="4053"/>
          <a:stretch>
            <a:fillRect/>
          </a:stretch>
        </p:blipFill>
        <p:spPr bwMode="auto">
          <a:xfrm>
            <a:off x="3571868" y="1714488"/>
            <a:ext cx="1857388" cy="229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временных представлений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4" b="24"/>
          <a:stretch>
            <a:fillRect/>
          </a:stretch>
        </p:blipFill>
        <p:spPr bwMode="auto">
          <a:xfrm>
            <a:off x="214282" y="135729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-1920" r="48135" b="30287"/>
          <a:stretch>
            <a:fillRect/>
          </a:stretch>
        </p:blipFill>
        <p:spPr bwMode="auto">
          <a:xfrm>
            <a:off x="4643439" y="2786058"/>
            <a:ext cx="2071702" cy="208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edportal.net/attachments/001/222/024/1222024.jpg?1444950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14620"/>
            <a:ext cx="2143140" cy="2143140"/>
          </a:xfrm>
          <a:prstGeom prst="rect">
            <a:avLst/>
          </a:prstGeom>
          <a:noFill/>
        </p:spPr>
      </p:pic>
      <p:pic>
        <p:nvPicPr>
          <p:cNvPr id="23554" name="Picture 2" descr="http://cs625427.vk.me/v625427713/39f60/VzrwIx8VsS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285860"/>
            <a:ext cx="1905000" cy="1695451"/>
          </a:xfrm>
          <a:prstGeom prst="rect">
            <a:avLst/>
          </a:prstGeom>
          <a:noFill/>
        </p:spPr>
      </p:pic>
      <p:pic>
        <p:nvPicPr>
          <p:cNvPr id="23556" name="Picture 4" descr="http://www.maam.ru/upload/blogs/a3e336ca8a8b0f8abbe014b62171b05e.jpg.jpg"/>
          <p:cNvPicPr>
            <a:picLocks noChangeAspect="1" noChangeArrowheads="1"/>
          </p:cNvPicPr>
          <p:nvPr/>
        </p:nvPicPr>
        <p:blipFill>
          <a:blip r:embed="rId6" cstate="print"/>
          <a:srcRect l="4054" t="35527" b="13157"/>
          <a:stretch>
            <a:fillRect/>
          </a:stretch>
        </p:blipFill>
        <p:spPr bwMode="auto">
          <a:xfrm>
            <a:off x="571472" y="5000636"/>
            <a:ext cx="8314276" cy="1522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35811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логического мышления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mg1.liveinternet.ru/images/foto/c/0/apps/4/454/4454451_child-developme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57298"/>
            <a:ext cx="1857388" cy="2790067"/>
          </a:xfrm>
          <a:prstGeom prst="rect">
            <a:avLst/>
          </a:prstGeom>
          <a:noFill/>
        </p:spPr>
      </p:pic>
      <p:pic>
        <p:nvPicPr>
          <p:cNvPr id="5" name="Picture 4" descr="http://1.bp.blogspot.com/-CZnsam86oio/USnucilH0gI/AAAAAAAACBc/3aMstd-6gkc/s1600/4-%D0%B9+%D0%BB%D0%B8%D1%88%D0%BD%D0%B8%D0%B9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536767" cy="1967580"/>
          </a:xfrm>
          <a:prstGeom prst="rect">
            <a:avLst/>
          </a:prstGeom>
          <a:noFill/>
        </p:spPr>
      </p:pic>
      <p:pic>
        <p:nvPicPr>
          <p:cNvPr id="6" name="Picture 6" descr="http://3.bp.blogspot.com/-Br_sN7wXb2I/T7ux3KM00II/AAAAAAAAAoM/sAaRs_ftjI4/s1600/SDC1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3116"/>
            <a:ext cx="1893825" cy="1391961"/>
          </a:xfrm>
          <a:prstGeom prst="rect">
            <a:avLst/>
          </a:prstGeom>
          <a:noFill/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643314"/>
            <a:ext cx="2077504" cy="2659206"/>
          </a:xfrm>
        </p:spPr>
      </p:pic>
      <p:pic>
        <p:nvPicPr>
          <p:cNvPr id="9" name="Picture 3" descr="q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256"/>
            <a:ext cx="2638812" cy="17240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429132"/>
            <a:ext cx="3006808" cy="1857388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intplay.ru/wp-content/uploads/2010/04/tangram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1785950" cy="2588333"/>
          </a:xfrm>
          <a:prstGeom prst="rect">
            <a:avLst/>
          </a:prstGeom>
          <a:noFill/>
        </p:spPr>
      </p:pic>
      <p:pic>
        <p:nvPicPr>
          <p:cNvPr id="5" name="Picture 4" descr="http://900igr.net/datas/doshkolnoe-obrazovanie/Razvitie-intellektualnykh-sposobnostej-doshkolnikov/0038-038-Mongolskaja-igra.jpg"/>
          <p:cNvPicPr>
            <a:picLocks noChangeAspect="1" noChangeArrowheads="1"/>
          </p:cNvPicPr>
          <p:nvPr/>
        </p:nvPicPr>
        <p:blipFill>
          <a:blip r:embed="rId3" cstate="print"/>
          <a:srcRect t="17771" r="3943" b="17510"/>
          <a:stretch>
            <a:fillRect/>
          </a:stretch>
        </p:blipFill>
        <p:spPr bwMode="auto">
          <a:xfrm>
            <a:off x="214282" y="3786190"/>
            <a:ext cx="3110189" cy="1571636"/>
          </a:xfrm>
          <a:prstGeom prst="rect">
            <a:avLst/>
          </a:prstGeom>
          <a:noFill/>
        </p:spPr>
      </p:pic>
      <p:pic>
        <p:nvPicPr>
          <p:cNvPr id="6" name="Picture 6" descr="http://www.oksva-tm.ru/sites/default/files/4.jpg"/>
          <p:cNvPicPr>
            <a:picLocks noChangeAspect="1" noChangeArrowheads="1"/>
          </p:cNvPicPr>
          <p:nvPr/>
        </p:nvPicPr>
        <p:blipFill>
          <a:blip r:embed="rId4" cstate="print"/>
          <a:srcRect l="7895" t="3895" r="7895" b="4579"/>
          <a:stretch>
            <a:fillRect/>
          </a:stretch>
        </p:blipFill>
        <p:spPr bwMode="auto">
          <a:xfrm>
            <a:off x="3714744" y="3357562"/>
            <a:ext cx="1785950" cy="2623114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86124"/>
            <a:ext cx="2641587" cy="20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0" t="20123" r="7934" b="12298"/>
          <a:stretch>
            <a:fillRect/>
          </a:stretch>
        </p:blipFill>
        <p:spPr>
          <a:xfrm>
            <a:off x="3071802" y="1071546"/>
            <a:ext cx="3429024" cy="192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511288"/>
          </a:xfrm>
        </p:spPr>
        <p:txBody>
          <a:bodyPr/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Б.П.  и Л.А. Никитиных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9" t="6000" r="20001" b="9999"/>
          <a:stretch>
            <a:fillRect/>
          </a:stretch>
        </p:blipFill>
        <p:spPr>
          <a:xfrm>
            <a:off x="6858016" y="1071546"/>
            <a:ext cx="2000264" cy="2333641"/>
          </a:xfrm>
        </p:spPr>
      </p:pic>
      <p:pic>
        <p:nvPicPr>
          <p:cNvPr id="7" name="Picture 2" descr="http://www.rustoys.ru/toys/voda.php?im=unikub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43380"/>
            <a:ext cx="2566912" cy="2297095"/>
          </a:xfrm>
          <a:prstGeom prst="rect">
            <a:avLst/>
          </a:prstGeom>
          <a:noFill/>
        </p:spPr>
      </p:pic>
      <p:pic>
        <p:nvPicPr>
          <p:cNvPr id="19458" name="Picture 2" descr="http://www.intelkot.ru/upload/14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928802"/>
            <a:ext cx="2284713" cy="1690688"/>
          </a:xfrm>
          <a:prstGeom prst="rect">
            <a:avLst/>
          </a:prstGeom>
          <a:noFill/>
        </p:spPr>
      </p:pic>
      <p:pic>
        <p:nvPicPr>
          <p:cNvPr id="20482" name="Picture 2" descr="http://www.smartytoys.ru/images/store/327_1.jpg"/>
          <p:cNvPicPr>
            <a:picLocks noChangeAspect="1" noChangeArrowheads="1"/>
          </p:cNvPicPr>
          <p:nvPr/>
        </p:nvPicPr>
        <p:blipFill>
          <a:blip r:embed="rId5" cstate="print"/>
          <a:srcRect l="2453" r="4343"/>
          <a:stretch>
            <a:fillRect/>
          </a:stretch>
        </p:blipFill>
        <p:spPr bwMode="auto">
          <a:xfrm>
            <a:off x="142844" y="1500174"/>
            <a:ext cx="2928958" cy="3056304"/>
          </a:xfrm>
          <a:prstGeom prst="rect">
            <a:avLst/>
          </a:prstGeom>
          <a:noFill/>
        </p:spPr>
      </p:pic>
      <p:pic>
        <p:nvPicPr>
          <p:cNvPr id="20484" name="Picture 4" descr="http://shkola7gnomov.ru/upload/image/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86190"/>
            <a:ext cx="23812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usfabrikat.ru/images/product_images/popup_images/142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1899451" cy="1881188"/>
          </a:xfrm>
          <a:prstGeom prst="rect">
            <a:avLst/>
          </a:prstGeom>
          <a:noFill/>
        </p:spPr>
      </p:pic>
      <p:pic>
        <p:nvPicPr>
          <p:cNvPr id="5" name="Picture 4" descr="http://xn--c1ajbh3aoaed0c.xn--p1ai/img/items/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785926"/>
            <a:ext cx="1585681" cy="2262166"/>
          </a:xfrm>
          <a:prstGeom prst="rect">
            <a:avLst/>
          </a:prstGeom>
          <a:noFill/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60"/>
            <a:ext cx="1547818" cy="2186295"/>
          </a:xfrm>
          <a:prstGeom prst="rect">
            <a:avLst/>
          </a:prstGeom>
          <a:noFill/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1428736"/>
            <a:ext cx="2500547" cy="2488044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5" r="21211"/>
          <a:stretch>
            <a:fillRect/>
          </a:stretch>
        </p:blipFill>
        <p:spPr bwMode="auto">
          <a:xfrm>
            <a:off x="785786" y="4071942"/>
            <a:ext cx="1357322" cy="24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Воскобович Развивающая игра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214818"/>
            <a:ext cx="2434137" cy="1716067"/>
          </a:xfrm>
          <a:prstGeom prst="rect">
            <a:avLst/>
          </a:prstGeom>
          <a:noFill/>
        </p:spPr>
      </p:pic>
      <p:pic>
        <p:nvPicPr>
          <p:cNvPr id="18438" name="Picture 6" descr="http://www.inteltoys.ru/files/catalog/2011/10/4081_img3.jpg"/>
          <p:cNvPicPr>
            <a:picLocks noChangeAspect="1" noChangeArrowheads="1"/>
          </p:cNvPicPr>
          <p:nvPr/>
        </p:nvPicPr>
        <p:blipFill>
          <a:blip r:embed="rId8" cstate="print"/>
          <a:srcRect t="11984" b="9363"/>
          <a:stretch>
            <a:fillRect/>
          </a:stretch>
        </p:blipFill>
        <p:spPr bwMode="auto">
          <a:xfrm>
            <a:off x="2928926" y="4071942"/>
            <a:ext cx="25431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286676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З.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Цветные счетные палочки Д.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shkola7gnomov.ru/upload/iblock/be2/be21b2ede25e96e2b8bfaeddda07a1f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71966" cy="3410272"/>
          </a:xfrm>
          <a:prstGeom prst="rect">
            <a:avLst/>
          </a:prstGeom>
          <a:noFill/>
        </p:spPr>
      </p:pic>
      <p:pic>
        <p:nvPicPr>
          <p:cNvPr id="5" name="Picture 5" descr="http://www.talantiki.ru/pi/kor-90b510-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537907" cy="426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0094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тетради для развития логико-математических представлений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img-fotki.yandex.ru/get/16143/305322070.df/0_21f609_220cbb6c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714752"/>
            <a:ext cx="2057400" cy="2381250"/>
          </a:xfrm>
          <a:prstGeom prst="rect">
            <a:avLst/>
          </a:prstGeom>
          <a:noFill/>
        </p:spPr>
      </p:pic>
      <p:pic>
        <p:nvPicPr>
          <p:cNvPr id="48132" name="Picture 4" descr="http://nashol.com/img/knigi/deti/795/79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1416029" cy="1806159"/>
          </a:xfrm>
          <a:prstGeom prst="rect">
            <a:avLst/>
          </a:prstGeom>
          <a:noFill/>
        </p:spPr>
      </p:pic>
      <p:pic>
        <p:nvPicPr>
          <p:cNvPr id="48134" name="Picture 6" descr="http://nashol.com/img/knigi/deti/795/79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643182"/>
            <a:ext cx="1428760" cy="1860365"/>
          </a:xfrm>
          <a:prstGeom prst="rect">
            <a:avLst/>
          </a:prstGeom>
          <a:noFill/>
        </p:spPr>
      </p:pic>
      <p:pic>
        <p:nvPicPr>
          <p:cNvPr id="48136" name="Picture 8" descr="http://img13.nnm.me/9/6/2/3/f/a776a5d8a22469d1d9397739b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571876"/>
            <a:ext cx="1285884" cy="1728229"/>
          </a:xfrm>
          <a:prstGeom prst="rect">
            <a:avLst/>
          </a:prstGeom>
          <a:noFill/>
        </p:spPr>
      </p:pic>
      <p:pic>
        <p:nvPicPr>
          <p:cNvPr id="48138" name="Picture 10" descr="http://i051.radikal.ru/0908/e0/75b4e7ca16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28736"/>
            <a:ext cx="1314450" cy="1885950"/>
          </a:xfrm>
          <a:prstGeom prst="rect">
            <a:avLst/>
          </a:prstGeom>
          <a:noFill/>
        </p:spPr>
      </p:pic>
      <p:pic>
        <p:nvPicPr>
          <p:cNvPr id="48140" name="Picture 12" descr="http://www.arosbook.com/kat/1024x768/fl1433496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071678"/>
            <a:ext cx="1214446" cy="1780132"/>
          </a:xfrm>
          <a:prstGeom prst="rect">
            <a:avLst/>
          </a:prstGeom>
          <a:noFill/>
        </p:spPr>
      </p:pic>
      <p:pic>
        <p:nvPicPr>
          <p:cNvPr id="48142" name="Picture 14" descr="http://static2.ozone.ru/multimedia/books_covers/10044638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3357562"/>
            <a:ext cx="1428760" cy="185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7"/>
            <a:ext cx="8715436" cy="3357585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Логико-математические игры для дошкольников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непросто обычное времяпрепровождение, а настоящий вклад в будущее ребёнка.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Логико-математические игры,  способствуют формированию умственных способностей, познавательной и творческой активности.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5588" cy="6856413"/>
        </p:xfrm>
        <a:graphic>
          <a:graphicData uri="http://schemas.openxmlformats.org/presentationml/2006/ole">
            <p:oleObj spid="_x0000_s15362" name="Презентация" r:id="rId3" imgW="4569445" imgH="3426611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6182" y="3714752"/>
            <a:ext cx="3404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логико-математических представлений.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00634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важнейших задач воспитания маленького ребенка – развитие его ума, формирование мыслительных умений и способностей, которые позволят легко освоить новое.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 своему содержанию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предматематическая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подготовка не должна исчерпываться только формированием математических представлений. Не менее важным является формирование логического мышления.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Обучающие логико-математические игры специально разрабатываются таким образом, чтобы они формировали не только элементарные математические представления, но и логические структуры мышления и умственные действия.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143535"/>
          </a:xfrm>
        </p:spPr>
        <p:txBody>
          <a:bodyPr/>
          <a:lstStyle/>
          <a:p>
            <a:pPr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родители полагают, что главное при подготовке к школе - это познакомить ребенка с цифрами и научить его писать, считать, складывать и вычитать. Однако при обучении математике по учебникам современных развивающих систем эти умения очень недолго выручают ребенка на уроках математики.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Ребенок же с развитым логическим мышлением всегда имеет больше шансов быть успешным в математике, даже если он не был заранее научен элементам школьной программы.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Существует большое количество исследований, подтверждающих, что развитием логического мышления можно и нужно заниматься.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математических представлений у детей с ОВЗ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Замедленность и фрагментарность восприятия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зрительного и слухового внимания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Трудности в идентификации и группировке предметов по различным признакам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Замедленность мышления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Склонность к персеверациям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Недоразвитие внутренней речи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Недостаточность зрительно-двигательной координации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Познавательная пассивность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Несформированные произвольная деятельность и самоконтроль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развития логико-математических представление у детей дошкольного возраста: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Воспитывать интерес  у детей к математике.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Развивать математические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представления.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Сенсорное развитие (цвет, форма, величина).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 и цифры.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о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пространстве.</a:t>
            </a:r>
          </a:p>
          <a:p>
            <a:pPr>
              <a:buFontTx/>
              <a:buChar char="•"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о времени.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логическое мышление.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представлений о цвете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I:\Новая папка\img52.jpg"/>
          <p:cNvPicPr>
            <a:picLocks noChangeAspect="1" noChangeArrowheads="1"/>
          </p:cNvPicPr>
          <p:nvPr/>
        </p:nvPicPr>
        <p:blipFill>
          <a:blip r:embed="rId2" cstate="print"/>
          <a:srcRect l="6902" r="24079"/>
          <a:stretch>
            <a:fillRect/>
          </a:stretch>
        </p:blipFill>
        <p:spPr bwMode="auto">
          <a:xfrm>
            <a:off x="3643306" y="4000504"/>
            <a:ext cx="2143140" cy="2333625"/>
          </a:xfrm>
          <a:prstGeom prst="rect">
            <a:avLst/>
          </a:prstGeom>
          <a:noFill/>
        </p:spPr>
      </p:pic>
      <p:pic>
        <p:nvPicPr>
          <p:cNvPr id="5" name="Picture 6" descr="I:\Новая папка\3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2544723" cy="1908543"/>
          </a:xfrm>
          <a:prstGeom prst="rect">
            <a:avLst/>
          </a:prstGeom>
          <a:noFill/>
        </p:spPr>
      </p:pic>
      <p:pic>
        <p:nvPicPr>
          <p:cNvPr id="6" name="Picture 3" descr="I:\Новая папка\img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85925"/>
            <a:ext cx="2143140" cy="1607355"/>
          </a:xfrm>
          <a:prstGeom prst="rect">
            <a:avLst/>
          </a:prstGeom>
          <a:noFill/>
        </p:spPr>
      </p:pic>
      <p:pic>
        <p:nvPicPr>
          <p:cNvPr id="7" name="Picture 2" descr="I:\Новая папка\1363776290_image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857364"/>
            <a:ext cx="2500330" cy="1876531"/>
          </a:xfrm>
          <a:prstGeom prst="rect">
            <a:avLst/>
          </a:prstGeom>
          <a:noFill/>
        </p:spPr>
      </p:pic>
      <p:pic>
        <p:nvPicPr>
          <p:cNvPr id="8" name="Picture 5" descr="I:\Новая папка\Мышк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2476518" cy="1857388"/>
          </a:xfrm>
          <a:prstGeom prst="rect">
            <a:avLst/>
          </a:prstGeom>
          <a:noFill/>
        </p:spPr>
      </p:pic>
      <p:pic>
        <p:nvPicPr>
          <p:cNvPr id="9" name="Picture 7" descr="I:\Новая папка\5c4e9bf2a3167a05a72f1ec687823746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143380"/>
            <a:ext cx="2199204" cy="1649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представлений о форме предметов  и геометрических фигурах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uznaiki.ru/Detskie_igrushki/Sortery/images/Sorter-Krug-(969).jpg"/>
          <p:cNvPicPr>
            <a:picLocks noChangeAspect="1" noChangeArrowheads="1"/>
          </p:cNvPicPr>
          <p:nvPr/>
        </p:nvPicPr>
        <p:blipFill>
          <a:blip r:embed="rId2" cstate="print"/>
          <a:srcRect t="15924" b="7642"/>
          <a:stretch>
            <a:fillRect/>
          </a:stretch>
        </p:blipFill>
        <p:spPr bwMode="auto">
          <a:xfrm>
            <a:off x="285720" y="1857364"/>
            <a:ext cx="3286116" cy="1714512"/>
          </a:xfrm>
          <a:prstGeom prst="rect">
            <a:avLst/>
          </a:prstGeom>
          <a:noFill/>
        </p:spPr>
      </p:pic>
      <p:pic>
        <p:nvPicPr>
          <p:cNvPr id="26628" name="Picture 4" descr="http://www.uniki.com.ua/images/catalog/komarovtoys/rv-maxi-geom-f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14488"/>
            <a:ext cx="2643206" cy="1515599"/>
          </a:xfrm>
          <a:prstGeom prst="rect">
            <a:avLst/>
          </a:prstGeom>
          <a:noFill/>
        </p:spPr>
      </p:pic>
      <p:pic>
        <p:nvPicPr>
          <p:cNvPr id="26630" name="Picture 6" descr="http://www.luboznai.ru/upload/iblock/7d1/7d13afc8c488052eeaa237acb8857f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857520" cy="1611641"/>
          </a:xfrm>
          <a:prstGeom prst="rect">
            <a:avLst/>
          </a:prstGeom>
          <a:noFill/>
        </p:spPr>
      </p:pic>
      <p:pic>
        <p:nvPicPr>
          <p:cNvPr id="26632" name="Picture 8" descr="http://www.maam.ru/upload/blogs/detsad-294643-1423121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357694"/>
            <a:ext cx="2855901" cy="1903934"/>
          </a:xfrm>
          <a:prstGeom prst="rect">
            <a:avLst/>
          </a:prstGeom>
          <a:noFill/>
        </p:spPr>
      </p:pic>
      <p:sp>
        <p:nvSpPr>
          <p:cNvPr id="26634" name="AutoShape 10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AutoShape 18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AutoShape 20" descr="https://pp.vk.me/c622124/v622124639/2dfda/kIq5ZuIt8Jo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5" name="Picture 21" descr="I:\Новая папка\kIq5ZuIt8J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357562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представлений о величине</a:t>
            </a:r>
            <a:endParaRPr lang="ru-RU" sz="2800" dirty="0"/>
          </a:p>
        </p:txBody>
      </p:sp>
      <p:pic>
        <p:nvPicPr>
          <p:cNvPr id="10" name="Picture 4" descr="http://i1.imgbb.ru/img6/6/e/b/6ebcdc7c786834a61a7675de37bd754d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560337" cy="1764345"/>
          </a:xfrm>
          <a:prstGeom prst="rect">
            <a:avLst/>
          </a:prstGeom>
          <a:noFill/>
        </p:spPr>
      </p:pic>
      <p:pic>
        <p:nvPicPr>
          <p:cNvPr id="25602" name="Picture 2" descr="http://pravotnosheniya.info/images/original/full1383840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352" y="4572008"/>
            <a:ext cx="2398176" cy="1527463"/>
          </a:xfrm>
          <a:prstGeom prst="rect">
            <a:avLst/>
          </a:prstGeom>
          <a:noFill/>
        </p:spPr>
      </p:pic>
      <p:pic>
        <p:nvPicPr>
          <p:cNvPr id="25604" name="Picture 4" descr="http://eco-igrushka.ru/wa-data/public/shop/products/26/01/126/images/322/322.290.jpg"/>
          <p:cNvPicPr>
            <a:picLocks noChangeAspect="1" noChangeArrowheads="1"/>
          </p:cNvPicPr>
          <p:nvPr/>
        </p:nvPicPr>
        <p:blipFill>
          <a:blip r:embed="rId4" cstate="print"/>
          <a:srcRect t="18750" b="9999"/>
          <a:stretch>
            <a:fillRect/>
          </a:stretch>
        </p:blipFill>
        <p:spPr bwMode="auto">
          <a:xfrm>
            <a:off x="500034" y="4714884"/>
            <a:ext cx="2286016" cy="1628798"/>
          </a:xfrm>
          <a:prstGeom prst="rect">
            <a:avLst/>
          </a:prstGeom>
          <a:noFill/>
        </p:spPr>
      </p:pic>
      <p:pic>
        <p:nvPicPr>
          <p:cNvPr id="25606" name="Picture 6" descr="http://www.smartytoys.ru/images/store/15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214554"/>
            <a:ext cx="1295129" cy="1460026"/>
          </a:xfrm>
          <a:prstGeom prst="rect">
            <a:avLst/>
          </a:prstGeom>
          <a:noFill/>
        </p:spPr>
      </p:pic>
      <p:pic>
        <p:nvPicPr>
          <p:cNvPr id="25610" name="Picture 10" descr="http://www.igromagazin.ru/img/offers_imgs/105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643314"/>
            <a:ext cx="3429024" cy="917265"/>
          </a:xfrm>
          <a:prstGeom prst="rect">
            <a:avLst/>
          </a:prstGeom>
          <a:noFill/>
        </p:spPr>
      </p:pic>
      <p:pic>
        <p:nvPicPr>
          <p:cNvPr id="3" name="Picture 2" descr="http://1.bp.blogspot.com/-onNHL1YbP4s/UOa7MYK5fKI/AAAAAAAAA1E/ZyOUc-iAsv0/s1600/_________________4fa4a9e2bf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857364"/>
            <a:ext cx="2000264" cy="150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развития представлений о количестве и счете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raduga.name/wp-content/uploads/2015/02/5677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1458944" cy="2071702"/>
          </a:xfrm>
          <a:prstGeom prst="rect">
            <a:avLst/>
          </a:prstGeom>
          <a:noFill/>
        </p:spPr>
      </p:pic>
      <p:pic>
        <p:nvPicPr>
          <p:cNvPr id="5" name="Picture 4" descr="http://3.bp.blogspot.com/-Uol_bpL6p4U/VcL65m0-qZI/AAAAAAAAa2I/WJp6F4XZ2ss/s1600/1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1071570" cy="1645580"/>
          </a:xfrm>
          <a:prstGeom prst="rect">
            <a:avLst/>
          </a:prstGeom>
          <a:noFill/>
        </p:spPr>
      </p:pic>
      <p:pic>
        <p:nvPicPr>
          <p:cNvPr id="6" name="Picture 6" descr="http://nanbaby.ru/upload/iblock/10b/3c3fcf2c-f436-11e2-ab32-002522c85f39_3c3fcf2e-f436-11e2-ab32-002522c85f39.resize1.png"/>
          <p:cNvPicPr>
            <a:picLocks noChangeAspect="1" noChangeArrowheads="1"/>
          </p:cNvPicPr>
          <p:nvPr/>
        </p:nvPicPr>
        <p:blipFill>
          <a:blip r:embed="rId4" cstate="print"/>
          <a:srcRect t="14441" b="20577"/>
          <a:stretch>
            <a:fillRect/>
          </a:stretch>
        </p:blipFill>
        <p:spPr bwMode="auto">
          <a:xfrm>
            <a:off x="857224" y="1785926"/>
            <a:ext cx="1987533" cy="1501801"/>
          </a:xfrm>
          <a:prstGeom prst="rect">
            <a:avLst/>
          </a:prstGeom>
          <a:noFill/>
        </p:spPr>
      </p:pic>
      <p:sp>
        <p:nvSpPr>
          <p:cNvPr id="24578" name="AutoShape 2" descr="https://s-media-cache-ak0.pinimg.com/736x/30/7f/64/307f64dc88886b8dea93ed70083ab3f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s-media-cache-ak0.pinimg.com/736x/30/7f/64/307f64dc88886b8dea93ed70083ab3f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s-media-cache-ak0.pinimg.com/736x/30/7f/64/307f64dc88886b8dea93ed70083ab3f2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stranamasterov.ru/img4/i2012/12/01/pc010206.jpg"/>
          <p:cNvPicPr>
            <a:picLocks noChangeAspect="1" noChangeArrowheads="1"/>
          </p:cNvPicPr>
          <p:nvPr/>
        </p:nvPicPr>
        <p:blipFill>
          <a:blip r:embed="rId5" cstate="print"/>
          <a:srcRect l="8835" r="7230" b="14593"/>
          <a:stretch>
            <a:fillRect/>
          </a:stretch>
        </p:blipFill>
        <p:spPr bwMode="auto">
          <a:xfrm>
            <a:off x="357158" y="3571876"/>
            <a:ext cx="2714644" cy="2071702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 cstate="print"/>
          <a:srcRect l="3127" t="12564" b="7862"/>
          <a:stretch>
            <a:fillRect/>
          </a:stretch>
        </p:blipFill>
        <p:spPr bwMode="auto">
          <a:xfrm>
            <a:off x="3500430" y="4000504"/>
            <a:ext cx="26788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429132"/>
            <a:ext cx="227116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raskrasmir.com/Raskraski/color_by_numbers/26.jpg"/>
          <p:cNvPicPr>
            <a:picLocks noChangeAspect="1" noChangeArrowheads="1"/>
          </p:cNvPicPr>
          <p:nvPr/>
        </p:nvPicPr>
        <p:blipFill>
          <a:blip r:embed="rId8" cstate="print"/>
          <a:srcRect b="16003"/>
          <a:stretch>
            <a:fillRect/>
          </a:stretch>
        </p:blipFill>
        <p:spPr bwMode="auto">
          <a:xfrm>
            <a:off x="7358082" y="1793739"/>
            <a:ext cx="1571636" cy="18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656</TotalTime>
  <Words>202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радуга</vt:lpstr>
      <vt:lpstr>Презентация</vt:lpstr>
      <vt:lpstr>«Развитие логико-математических представлений у детей дошкольного возраста »</vt:lpstr>
      <vt:lpstr>Развитие логико-математических представлений.</vt:lpstr>
      <vt:lpstr>Слайд 3</vt:lpstr>
      <vt:lpstr>Особенности математических представлений у детей с ОВЗ</vt:lpstr>
      <vt:lpstr>Задачи развития логико-математических представление у детей дошкольного возраста:</vt:lpstr>
      <vt:lpstr>Дидактический материал для развития представлений о цвете</vt:lpstr>
      <vt:lpstr>Дидактический материал для развития представлений о форме предметов  и геометрических фигурах</vt:lpstr>
      <vt:lpstr>Дидактический материал для развития представлений о величине</vt:lpstr>
      <vt:lpstr>Дидактический материал для развития представлений о количестве и счете</vt:lpstr>
      <vt:lpstr>Дидактический материал для развития пространственных представлений</vt:lpstr>
      <vt:lpstr>Дидактический материал для развития временных представлений</vt:lpstr>
      <vt:lpstr>Дидактический материал для развития логического мышления</vt:lpstr>
      <vt:lpstr>Слайд 13</vt:lpstr>
      <vt:lpstr>Развивающие игры  Б.П.  и Л.А. Никитиных</vt:lpstr>
      <vt:lpstr>Развивающие игры  В.В. Воскобовича</vt:lpstr>
      <vt:lpstr>Логические блоки З. Дьенеша.      Цветные счетные палочки Д. Кюизенера</vt:lpstr>
      <vt:lpstr>Рабочие тетради для развития логико-математических представлений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dc:description>З.В. Александрова  http://aida.ucoz.ru</dc:description>
  <cp:lastModifiedBy>User</cp:lastModifiedBy>
  <cp:revision>60</cp:revision>
  <dcterms:created xsi:type="dcterms:W3CDTF">2016-03-13T12:13:06Z</dcterms:created>
  <dcterms:modified xsi:type="dcterms:W3CDTF">2016-11-16T12:41:41Z</dcterms:modified>
</cp:coreProperties>
</file>